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5" r:id="rId2"/>
    <p:sldId id="335" r:id="rId3"/>
    <p:sldId id="370" r:id="rId4"/>
    <p:sldId id="334" r:id="rId5"/>
    <p:sldId id="371" r:id="rId6"/>
    <p:sldId id="372" r:id="rId7"/>
    <p:sldId id="373" r:id="rId8"/>
    <p:sldId id="374" r:id="rId9"/>
    <p:sldId id="367" r:id="rId10"/>
    <p:sldId id="368" r:id="rId11"/>
    <p:sldId id="369" r:id="rId12"/>
    <p:sldId id="375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4" autoAdjust="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5A97-546D-44DD-A3B7-52D027ED84E5}" type="datetimeFigureOut">
              <a:rPr lang="es-CO" smtClean="0"/>
              <a:t>23/10/2020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97627-E5E3-4AE7-8864-B3BABEB205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4060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5A97-546D-44DD-A3B7-52D027ED84E5}" type="datetimeFigureOut">
              <a:rPr lang="es-CO" smtClean="0"/>
              <a:t>23/10/2020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97627-E5E3-4AE7-8864-B3BABEB205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423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5A97-546D-44DD-A3B7-52D027ED84E5}" type="datetimeFigureOut">
              <a:rPr lang="es-CO" smtClean="0"/>
              <a:t>23/10/2020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97627-E5E3-4AE7-8864-B3BABEB205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3935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5A97-546D-44DD-A3B7-52D027ED84E5}" type="datetimeFigureOut">
              <a:rPr lang="es-CO" smtClean="0"/>
              <a:t>23/10/2020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97627-E5E3-4AE7-8864-B3BABEB205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5427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5A97-546D-44DD-A3B7-52D027ED84E5}" type="datetimeFigureOut">
              <a:rPr lang="es-CO" smtClean="0"/>
              <a:t>23/10/2020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97627-E5E3-4AE7-8864-B3BABEB205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0681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5A97-546D-44DD-A3B7-52D027ED84E5}" type="datetimeFigureOut">
              <a:rPr lang="es-CO" smtClean="0"/>
              <a:t>23/10/2020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97627-E5E3-4AE7-8864-B3BABEB205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8202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5A97-546D-44DD-A3B7-52D027ED84E5}" type="datetimeFigureOut">
              <a:rPr lang="es-CO" smtClean="0"/>
              <a:t>23/10/2020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97627-E5E3-4AE7-8864-B3BABEB205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7358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5A97-546D-44DD-A3B7-52D027ED84E5}" type="datetimeFigureOut">
              <a:rPr lang="es-CO" smtClean="0"/>
              <a:t>23/10/2020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97627-E5E3-4AE7-8864-B3BABEB205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9542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5A97-546D-44DD-A3B7-52D027ED84E5}" type="datetimeFigureOut">
              <a:rPr lang="es-CO" smtClean="0"/>
              <a:t>23/10/2020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97627-E5E3-4AE7-8864-B3BABEB205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5467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5A97-546D-44DD-A3B7-52D027ED84E5}" type="datetimeFigureOut">
              <a:rPr lang="es-CO" smtClean="0"/>
              <a:t>23/10/2020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97627-E5E3-4AE7-8864-B3BABEB205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1280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5A97-546D-44DD-A3B7-52D027ED84E5}" type="datetimeFigureOut">
              <a:rPr lang="es-CO" smtClean="0"/>
              <a:t>23/10/2020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97627-E5E3-4AE7-8864-B3BABEB205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792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5A97-546D-44DD-A3B7-52D027ED84E5}" type="datetimeFigureOut">
              <a:rPr lang="es-CO" smtClean="0"/>
              <a:t>23/10/2020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97627-E5E3-4AE7-8864-B3BABEB2057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083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4.png"/><Relationship Id="rId3" Type="http://schemas.openxmlformats.org/officeDocument/2006/relationships/image" Target="../media/image13.pn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3.png"/><Relationship Id="rId2" Type="http://schemas.openxmlformats.org/officeDocument/2006/relationships/image" Target="../media/image12.png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4.jpeg"/><Relationship Id="rId15" Type="http://schemas.openxmlformats.org/officeDocument/2006/relationships/image" Target="../media/image24.png"/><Relationship Id="rId23" Type="http://schemas.openxmlformats.org/officeDocument/2006/relationships/image" Target="../media/image31.png"/><Relationship Id="rId10" Type="http://schemas.openxmlformats.org/officeDocument/2006/relationships/image" Target="../media/image19.png"/><Relationship Id="rId19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evolutionanalytics.com/2016/03/16-years-of-r-history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1"/>
          <p:cNvSpPr txBox="1">
            <a:spLocks/>
          </p:cNvSpPr>
          <p:nvPr/>
        </p:nvSpPr>
        <p:spPr>
          <a:xfrm>
            <a:off x="1955322" y="1831125"/>
            <a:ext cx="798488" cy="3742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4000" dirty="0">
              <a:solidFill>
                <a:srgbClr val="19937C"/>
              </a:solidFill>
              <a:latin typeface="Ancizar Sans Extrabold"/>
              <a:cs typeface="Ancizar Sans Extrabold"/>
            </a:endParaRPr>
          </a:p>
        </p:txBody>
      </p:sp>
      <p:pic>
        <p:nvPicPr>
          <p:cNvPr id="1026" name="Picture 2" descr="https://ih0.redbubble.net/image.522698608.2413/flat,550x550,075,f.u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629" y="247472"/>
            <a:ext cx="655187" cy="75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105476" y="6401750"/>
            <a:ext cx="1473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Primer curso de R</a:t>
            </a:r>
            <a:endParaRPr lang="es-CO" sz="14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753810" y="1743706"/>
            <a:ext cx="62511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 smtClean="0"/>
              <a:t>SESIÓN 9 </a:t>
            </a:r>
          </a:p>
          <a:p>
            <a:pPr algn="ctr"/>
            <a:r>
              <a:rPr lang="es-CO" sz="2400" dirty="0" smtClean="0"/>
              <a:t>PAQUETES E IMPORTAR DATOS EN R </a:t>
            </a:r>
          </a:p>
          <a:p>
            <a:pPr algn="ctr"/>
            <a:endParaRPr lang="es-CO" sz="2400" dirty="0"/>
          </a:p>
          <a:p>
            <a:pPr algn="ctr"/>
            <a:r>
              <a:rPr lang="es-CO" sz="2400" dirty="0" smtClean="0"/>
              <a:t>23/10/2020</a:t>
            </a:r>
          </a:p>
          <a:p>
            <a:pPr algn="ctr"/>
            <a:endParaRPr lang="es-CO" sz="2400" dirty="0"/>
          </a:p>
          <a:p>
            <a:pPr algn="ctr"/>
            <a:endParaRPr lang="es-CO" sz="2400" dirty="0" smtClean="0"/>
          </a:p>
          <a:p>
            <a:pPr algn="ctr"/>
            <a:r>
              <a:rPr lang="es-CO" sz="2400" dirty="0" smtClean="0"/>
              <a:t>Alberto Rodríguez R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04713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8833" y="2296561"/>
            <a:ext cx="4368282" cy="1325563"/>
          </a:xfrm>
        </p:spPr>
        <p:txBody>
          <a:bodyPr/>
          <a:lstStyle/>
          <a:p>
            <a:r>
              <a:rPr lang="es-CO" dirty="0" smtClean="0"/>
              <a:t>Un minuto en Internet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308" y="158621"/>
            <a:ext cx="5534510" cy="627950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978429" y="6354147"/>
            <a:ext cx="102135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 smtClean="0"/>
              <a:t>Fuente:</a:t>
            </a:r>
          </a:p>
          <a:p>
            <a:r>
              <a:rPr lang="es-CO" sz="1200" dirty="0" smtClean="0"/>
              <a:t>https://2oqz471sa19h3vbwa53m33yj-wpengine.netdna-ssl.com/wp-content/uploads/2019/03/internet-minute-820.jpg</a:t>
            </a:r>
            <a:endParaRPr lang="es-CO" sz="1200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87867" y="294199"/>
            <a:ext cx="437557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 smtClean="0">
                <a:solidFill>
                  <a:srgbClr val="FF0000"/>
                </a:solidFill>
              </a:rPr>
              <a:t>¡Importancia creciente en la gestión de datos!</a:t>
            </a:r>
            <a:endParaRPr lang="es-CO" sz="3200" b="1" dirty="0">
              <a:solidFill>
                <a:srgbClr val="FF0000"/>
              </a:solidFill>
            </a:endParaRPr>
          </a:p>
        </p:txBody>
      </p:sp>
      <p:pic>
        <p:nvPicPr>
          <p:cNvPr id="9" name="Picture 2" descr="https://ih0.redbubble.net/image.522698608.2413/flat,550x550,075,f.u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629" y="247472"/>
            <a:ext cx="655187" cy="75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19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607650" y="562757"/>
            <a:ext cx="8324772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s-ES" sz="2400" b="1" dirty="0">
                <a:solidFill>
                  <a:srgbClr val="00B050"/>
                </a:solidFill>
              </a:rPr>
              <a:t>Contexto académico y técnico de los datos</a:t>
            </a:r>
          </a:p>
        </p:txBody>
      </p:sp>
      <p:pic>
        <p:nvPicPr>
          <p:cNvPr id="5" name="Picture 2" descr="Tipos de datos. Fuente: elaboraciÃ³n propia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000" y="1851364"/>
            <a:ext cx="3898599" cy="373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h0.redbubble.net/image.522698608.2413/flat,550x550,075,f.u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629" y="247472"/>
            <a:ext cx="655187" cy="75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973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Elipse 49"/>
          <p:cNvSpPr/>
          <p:nvPr/>
        </p:nvSpPr>
        <p:spPr>
          <a:xfrm>
            <a:off x="4553340" y="562757"/>
            <a:ext cx="3414060" cy="218190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264414" y="77854"/>
            <a:ext cx="8324772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s-ES" sz="2400" b="1" dirty="0" smtClean="0">
                <a:solidFill>
                  <a:srgbClr val="00B050"/>
                </a:solidFill>
              </a:rPr>
              <a:t>LUGARES COMUNES DE ALMACENAMIENTO DE DATOS</a:t>
            </a:r>
            <a:endParaRPr lang="es-ES" sz="2400" b="1" dirty="0">
              <a:solidFill>
                <a:srgbClr val="00B050"/>
              </a:solidFill>
            </a:endParaRPr>
          </a:p>
        </p:txBody>
      </p:sp>
      <p:pic>
        <p:nvPicPr>
          <p:cNvPr id="5122" name="Picture 2" descr="Bases de datos SQL - Definición y Ejempl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83" y="1805668"/>
            <a:ext cx="1646274" cy="130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35" y="4928787"/>
            <a:ext cx="1544611" cy="10916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365" y="3593187"/>
            <a:ext cx="866409" cy="866409"/>
          </a:xfrm>
          <a:prstGeom prst="rect">
            <a:avLst/>
          </a:prstGeom>
        </p:spPr>
      </p:pic>
      <p:pic>
        <p:nvPicPr>
          <p:cNvPr id="9" name="Picture 2" descr="https://ih0.redbubble.net/image.522698608.2413/flat,550x550,075,f.u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622" y="3789505"/>
            <a:ext cx="569883" cy="66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802" y="2231759"/>
            <a:ext cx="1112353" cy="39537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814" y="1149164"/>
            <a:ext cx="843813" cy="43542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1054" y="3335513"/>
            <a:ext cx="1042573" cy="49250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68" y="2155371"/>
            <a:ext cx="816044" cy="59715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8405" y="5222418"/>
            <a:ext cx="751146" cy="50441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1544" y="4162333"/>
            <a:ext cx="1361591" cy="76645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3322" y="6110491"/>
            <a:ext cx="676433" cy="676433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2424" y="5494363"/>
            <a:ext cx="721452" cy="48269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64606" y="5535900"/>
            <a:ext cx="809200" cy="571805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14059" y="5474627"/>
            <a:ext cx="867797" cy="560656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5583" y="6093640"/>
            <a:ext cx="921350" cy="63148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97134" y="6147651"/>
            <a:ext cx="1041700" cy="523463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26909" y="6160591"/>
            <a:ext cx="684594" cy="615268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23565" y="899145"/>
            <a:ext cx="817714" cy="57699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59408" y="760727"/>
            <a:ext cx="900459" cy="53851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23565" y="1476144"/>
            <a:ext cx="817714" cy="817714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03927" y="1505879"/>
            <a:ext cx="1011419" cy="1011419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75354" y="2774645"/>
            <a:ext cx="1668564" cy="1155634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41279" y="4592586"/>
            <a:ext cx="2078528" cy="2078528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30989" y="1121686"/>
            <a:ext cx="1173298" cy="586649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83602" y="1092750"/>
            <a:ext cx="1066775" cy="599392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188943" y="1841540"/>
            <a:ext cx="669111" cy="669111"/>
          </a:xfrm>
          <a:prstGeom prst="rect">
            <a:avLst/>
          </a:prstGeom>
        </p:spPr>
      </p:pic>
      <p:cxnSp>
        <p:nvCxnSpPr>
          <p:cNvPr id="33" name="Conector recto de flecha 32"/>
          <p:cNvCxnSpPr>
            <a:stCxn id="7" idx="2"/>
            <a:endCxn id="5122" idx="0"/>
          </p:cNvCxnSpPr>
          <p:nvPr/>
        </p:nvCxnSpPr>
        <p:spPr>
          <a:xfrm flipH="1">
            <a:off x="1971720" y="1584593"/>
            <a:ext cx="1" cy="22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>
            <a:stCxn id="12" idx="3"/>
            <a:endCxn id="5122" idx="1"/>
          </p:cNvCxnSpPr>
          <p:nvPr/>
        </p:nvCxnSpPr>
        <p:spPr>
          <a:xfrm>
            <a:off x="928012" y="2453951"/>
            <a:ext cx="220571" cy="6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>
            <a:stCxn id="6" idx="1"/>
            <a:endCxn id="5122" idx="3"/>
          </p:cNvCxnSpPr>
          <p:nvPr/>
        </p:nvCxnSpPr>
        <p:spPr>
          <a:xfrm flipH="1">
            <a:off x="2794857" y="2429445"/>
            <a:ext cx="122945" cy="30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2090057" y="3209671"/>
            <a:ext cx="18661" cy="125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/>
          <p:cNvCxnSpPr>
            <a:endCxn id="15" idx="2"/>
          </p:cNvCxnSpPr>
          <p:nvPr/>
        </p:nvCxnSpPr>
        <p:spPr>
          <a:xfrm>
            <a:off x="1851539" y="4730620"/>
            <a:ext cx="20801" cy="198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/>
          <p:cNvCxnSpPr/>
          <p:nvPr/>
        </p:nvCxnSpPr>
        <p:spPr>
          <a:xfrm flipV="1">
            <a:off x="1837867" y="6093640"/>
            <a:ext cx="0" cy="203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/>
          <p:cNvCxnSpPr>
            <a:endCxn id="5" idx="3"/>
          </p:cNvCxnSpPr>
          <p:nvPr/>
        </p:nvCxnSpPr>
        <p:spPr>
          <a:xfrm flipH="1">
            <a:off x="2623846" y="5474627"/>
            <a:ext cx="2939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echa derecha 45"/>
          <p:cNvSpPr/>
          <p:nvPr/>
        </p:nvSpPr>
        <p:spPr>
          <a:xfrm rot="10800000">
            <a:off x="4426801" y="3925722"/>
            <a:ext cx="686470" cy="376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Flecha abajo 46"/>
          <p:cNvSpPr/>
          <p:nvPr/>
        </p:nvSpPr>
        <p:spPr>
          <a:xfrm rot="10800000">
            <a:off x="5901327" y="2859263"/>
            <a:ext cx="527474" cy="5778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Flecha abajo 47"/>
          <p:cNvSpPr/>
          <p:nvPr/>
        </p:nvSpPr>
        <p:spPr>
          <a:xfrm>
            <a:off x="5689430" y="4751505"/>
            <a:ext cx="426119" cy="410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Flecha derecha 48"/>
          <p:cNvSpPr/>
          <p:nvPr/>
        </p:nvSpPr>
        <p:spPr>
          <a:xfrm>
            <a:off x="7356148" y="3789505"/>
            <a:ext cx="588457" cy="474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051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h0.redbubble.net/image.522698608.2413/flat,550x550,075,f.u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629" y="247472"/>
            <a:ext cx="655187" cy="75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2452254" y="2421694"/>
            <a:ext cx="7398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 smtClean="0"/>
              <a:t>PAQUETES EN R</a:t>
            </a:r>
            <a:endParaRPr lang="es-CO" sz="4000" b="1" dirty="0"/>
          </a:p>
        </p:txBody>
      </p:sp>
    </p:spTree>
    <p:extLst>
      <p:ext uri="{BB962C8B-B14F-4D97-AF65-F5344CB8AC3E}">
        <p14:creationId xmlns:p14="http://schemas.microsoft.com/office/powerpoint/2010/main" val="293563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52300" y="539376"/>
            <a:ext cx="8229600" cy="1143000"/>
          </a:xfrm>
        </p:spPr>
        <p:txBody>
          <a:bodyPr>
            <a:normAutofit/>
          </a:bodyPr>
          <a:lstStyle/>
          <a:p>
            <a:r>
              <a:rPr lang="es-CO" sz="3600" b="1" dirty="0" smtClean="0"/>
              <a:t>Popularidad de R – disponibilidad de paquetes</a:t>
            </a:r>
            <a:endParaRPr lang="es-CO" sz="3600" b="1" dirty="0"/>
          </a:p>
        </p:txBody>
      </p:sp>
      <p:pic>
        <p:nvPicPr>
          <p:cNvPr id="5" name="Picture 2" descr="https://revolution-computing.typepad.com/.a/6a010534b1db25970b01bb08c29a21970d-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285" y="2744735"/>
            <a:ext cx="5952615" cy="368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2867539" y="6424744"/>
            <a:ext cx="6276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/>
              <a:t>Fuente: </a:t>
            </a:r>
            <a:r>
              <a:rPr lang="es-CO" sz="1400" dirty="0">
                <a:hlinkClick r:id="rId3"/>
              </a:rPr>
              <a:t>https://blog.revolutionanalytics.com/2016/03/16-years-of-r-history.html</a:t>
            </a:r>
            <a:endParaRPr lang="es-CO" sz="1400" dirty="0"/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8759008" y="1392803"/>
            <a:ext cx="833879" cy="160962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V="1">
            <a:off x="9720677" y="1537854"/>
            <a:ext cx="0" cy="4569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8981900" y="741544"/>
            <a:ext cx="174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u="sng" dirty="0" smtClean="0">
                <a:solidFill>
                  <a:srgbClr val="00A466"/>
                </a:solidFill>
              </a:rPr>
              <a:t>15.593 paquetes</a:t>
            </a:r>
            <a:endParaRPr lang="es-CO" b="1" u="sng" dirty="0">
              <a:solidFill>
                <a:srgbClr val="00A466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664252" y="5394099"/>
            <a:ext cx="136503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333333"/>
                </a:solidFill>
                <a:latin typeface="Segoe"/>
              </a:rPr>
              <a:t> R version 1.0.0 was released on February 29, 2000.</a:t>
            </a:r>
            <a:endParaRPr lang="es-CO" sz="1400" dirty="0"/>
          </a:p>
        </p:txBody>
      </p:sp>
      <p:pic>
        <p:nvPicPr>
          <p:cNvPr id="11" name="Picture 2" descr="https://ih0.redbubble.net/image.522698608.2413/flat,550x550,075,f.u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629" y="247472"/>
            <a:ext cx="655187" cy="75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5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48" y="3120749"/>
            <a:ext cx="1404813" cy="130478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5062284" y="5560623"/>
            <a:ext cx="2693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 smtClean="0">
                <a:solidFill>
                  <a:srgbClr val="0070C0"/>
                </a:solidFill>
              </a:rPr>
              <a:t>Funciones</a:t>
            </a:r>
            <a:endParaRPr lang="es-CO" sz="2400" dirty="0">
              <a:solidFill>
                <a:srgbClr val="0070C0"/>
              </a:solidFill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3448149" y="4311751"/>
            <a:ext cx="1354974" cy="1836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3138507" y="2183823"/>
            <a:ext cx="1554088" cy="860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365" y="1712161"/>
            <a:ext cx="1488344" cy="924233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955715" y="1346336"/>
            <a:ext cx="72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/>
              <a:t>CRAN</a:t>
            </a:r>
            <a:endParaRPr lang="es-CO" dirty="0"/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32" y="3494128"/>
            <a:ext cx="1438735" cy="817623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464" y="2849586"/>
            <a:ext cx="1665807" cy="1665807"/>
          </a:xfrm>
          <a:prstGeom prst="rect">
            <a:avLst/>
          </a:prstGeom>
        </p:spPr>
      </p:pic>
      <p:sp>
        <p:nvSpPr>
          <p:cNvPr id="50" name="Rectángulo 49"/>
          <p:cNvSpPr/>
          <p:nvPr/>
        </p:nvSpPr>
        <p:spPr>
          <a:xfrm>
            <a:off x="379666" y="555883"/>
            <a:ext cx="5393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 smtClean="0">
                <a:solidFill>
                  <a:srgbClr val="00B050"/>
                </a:solidFill>
              </a:rPr>
              <a:t>¿EN DÓNDE SE ALOJAN LOS PAQUETES EN R?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599" y="5036551"/>
            <a:ext cx="1803707" cy="121461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15086" y="2634363"/>
            <a:ext cx="2161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https://www.r-project.org/</a:t>
            </a:r>
          </a:p>
        </p:txBody>
      </p:sp>
      <p:sp>
        <p:nvSpPr>
          <p:cNvPr id="7" name="Rectángulo 6"/>
          <p:cNvSpPr/>
          <p:nvPr/>
        </p:nvSpPr>
        <p:spPr>
          <a:xfrm>
            <a:off x="955715" y="4370743"/>
            <a:ext cx="1640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dirty="0"/>
              <a:t>https://github.com/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47713" y="1906261"/>
            <a:ext cx="5741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000" dirty="0" smtClean="0">
                <a:solidFill>
                  <a:srgbClr val="FF0000"/>
                </a:solidFill>
              </a:rPr>
              <a:t>1.</a:t>
            </a:r>
            <a:endParaRPr lang="es-CO" sz="4000" dirty="0">
              <a:solidFill>
                <a:srgbClr val="FF0000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254975" y="3807507"/>
            <a:ext cx="5741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000" dirty="0">
                <a:solidFill>
                  <a:srgbClr val="FF0000"/>
                </a:solidFill>
              </a:rPr>
              <a:t>2</a:t>
            </a:r>
            <a:r>
              <a:rPr lang="es-CO" sz="4000" dirty="0" smtClean="0">
                <a:solidFill>
                  <a:srgbClr val="FF0000"/>
                </a:solidFill>
              </a:rPr>
              <a:t>.</a:t>
            </a:r>
            <a:endParaRPr lang="es-CO" sz="4000" dirty="0">
              <a:solidFill>
                <a:srgbClr val="FF0000"/>
              </a:solidFill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265536" y="5643860"/>
            <a:ext cx="5741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000" dirty="0">
                <a:solidFill>
                  <a:srgbClr val="FF0000"/>
                </a:solidFill>
              </a:rPr>
              <a:t>3</a:t>
            </a:r>
            <a:r>
              <a:rPr lang="es-CO" sz="4000" dirty="0" smtClean="0">
                <a:solidFill>
                  <a:srgbClr val="FF0000"/>
                </a:solidFill>
              </a:rPr>
              <a:t>.</a:t>
            </a:r>
            <a:endParaRPr lang="es-CO" sz="4000" dirty="0">
              <a:solidFill>
                <a:srgbClr val="FF0000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915500" y="6443513"/>
            <a:ext cx="21525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 dirty="0"/>
              <a:t>https://www.bioconductor.org/</a:t>
            </a:r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3068012" y="3902939"/>
            <a:ext cx="1387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r 17"/>
          <p:cNvCxnSpPr/>
          <p:nvPr/>
        </p:nvCxnSpPr>
        <p:spPr>
          <a:xfrm>
            <a:off x="6409113" y="3807507"/>
            <a:ext cx="1870363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>
            <a:off x="5654351" y="4678520"/>
            <a:ext cx="0" cy="882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/>
          <p:cNvCxnSpPr/>
          <p:nvPr/>
        </p:nvCxnSpPr>
        <p:spPr>
          <a:xfrm flipV="1">
            <a:off x="5773484" y="2351314"/>
            <a:ext cx="474577" cy="5740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n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113" y="1660481"/>
            <a:ext cx="875566" cy="81322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cxnSp>
        <p:nvCxnSpPr>
          <p:cNvPr id="39" name="Conector recto de flecha 38"/>
          <p:cNvCxnSpPr/>
          <p:nvPr/>
        </p:nvCxnSpPr>
        <p:spPr>
          <a:xfrm flipV="1">
            <a:off x="7445731" y="1253948"/>
            <a:ext cx="604310" cy="4717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n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093" y="518605"/>
            <a:ext cx="875566" cy="81322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sp>
        <p:nvSpPr>
          <p:cNvPr id="42" name="Rectángulo 41"/>
          <p:cNvSpPr/>
          <p:nvPr/>
        </p:nvSpPr>
        <p:spPr>
          <a:xfrm>
            <a:off x="5517436" y="1215683"/>
            <a:ext cx="26936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dirty="0" smtClean="0">
                <a:solidFill>
                  <a:srgbClr val="0070C0"/>
                </a:solidFill>
              </a:rPr>
              <a:t>Versiones</a:t>
            </a:r>
            <a:endParaRPr lang="es-CO" sz="2000" dirty="0">
              <a:solidFill>
                <a:srgbClr val="0070C0"/>
              </a:solidFill>
            </a:endParaRPr>
          </a:p>
        </p:txBody>
      </p:sp>
      <p:pic>
        <p:nvPicPr>
          <p:cNvPr id="44" name="Picture 2" descr="https://ih0.redbubble.net/image.522698608.2413/flat,550x550,075,f.u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629" y="247472"/>
            <a:ext cx="655187" cy="75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98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744095" y="3821360"/>
            <a:ext cx="2556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 smtClean="0">
                <a:solidFill>
                  <a:srgbClr val="FF0000"/>
                </a:solidFill>
              </a:rPr>
              <a:t>Conocer el para qué del paquete que se desea instalar.</a:t>
            </a:r>
            <a:endParaRPr lang="es-CO" dirty="0">
              <a:solidFill>
                <a:srgbClr val="FF0000"/>
              </a:solidFill>
            </a:endParaRP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5" y="2158809"/>
            <a:ext cx="892168" cy="554019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609137" y="1647165"/>
            <a:ext cx="72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/>
              <a:t>CRAN</a:t>
            </a:r>
            <a:endParaRPr lang="es-CO" dirty="0"/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37" y="4147145"/>
            <a:ext cx="1121085" cy="637105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50" y="2473824"/>
            <a:ext cx="1140861" cy="1140861"/>
          </a:xfrm>
          <a:prstGeom prst="rect">
            <a:avLst/>
          </a:prstGeom>
        </p:spPr>
      </p:pic>
      <p:sp>
        <p:nvSpPr>
          <p:cNvPr id="50" name="Rectángulo 49"/>
          <p:cNvSpPr/>
          <p:nvPr/>
        </p:nvSpPr>
        <p:spPr>
          <a:xfrm>
            <a:off x="379666" y="555883"/>
            <a:ext cx="10958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 smtClean="0">
                <a:solidFill>
                  <a:srgbClr val="00B050"/>
                </a:solidFill>
              </a:rPr>
              <a:t>¿FLUJO DE TRABAJO PARA LA INSTALACIÓN DE UN PAQUETE EN R?</a:t>
            </a: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365086" y="2813884"/>
            <a:ext cx="4671151" cy="215444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1" i="0" u="none" strike="noStrike" cap="none" normalizeH="0" baseline="0" dirty="0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install.packages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4070A0"/>
                </a:solidFill>
                <a:effectLst/>
                <a:latin typeface="Consolas" panose="020B0609020204030204" pitchFamily="49" charset="0"/>
              </a:rPr>
              <a:t>"dplyr"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902000"/>
                </a:solidFill>
                <a:effectLst/>
                <a:latin typeface="Consolas" panose="020B0609020204030204" pitchFamily="49" charset="0"/>
              </a:rPr>
              <a:t>dependencies =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 </a:t>
            </a:r>
            <a:endParaRPr kumimoji="0" lang="es-CO" altLang="es-CO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436552" y="5114007"/>
            <a:ext cx="5307543" cy="215444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devtools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s-CO" altLang="es-CO" sz="1400" b="1" i="0" u="none" strike="noStrike" cap="none" normalizeH="0" baseline="0" dirty="0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install_github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4070A0"/>
                </a:solidFill>
                <a:effectLst/>
                <a:latin typeface="Consolas" panose="020B0609020204030204" pitchFamily="49" charset="0"/>
              </a:rPr>
              <a:t>"rsquaredacademy/</a:t>
            </a:r>
            <a:r>
              <a:rPr kumimoji="0" lang="es-CO" altLang="es-CO" sz="1400" b="0" i="0" u="none" strike="noStrike" cap="none" normalizeH="0" baseline="0" dirty="0" err="1" smtClean="0">
                <a:ln>
                  <a:noFill/>
                </a:ln>
                <a:solidFill>
                  <a:srgbClr val="4070A0"/>
                </a:solidFill>
                <a:effectLst/>
                <a:latin typeface="Consolas" panose="020B0609020204030204" pitchFamily="49" charset="0"/>
              </a:rPr>
              <a:t>descriptr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407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6" name="Conector recto de flecha 45"/>
          <p:cNvCxnSpPr/>
          <p:nvPr/>
        </p:nvCxnSpPr>
        <p:spPr>
          <a:xfrm flipH="1" flipV="1">
            <a:off x="5036237" y="3225338"/>
            <a:ext cx="707858" cy="778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/>
          <p:cNvCxnSpPr>
            <a:stCxn id="3" idx="1"/>
          </p:cNvCxnSpPr>
          <p:nvPr/>
        </p:nvCxnSpPr>
        <p:spPr>
          <a:xfrm flipH="1">
            <a:off x="5137265" y="4283025"/>
            <a:ext cx="606830" cy="72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Imagen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970" y="483033"/>
            <a:ext cx="3149354" cy="2958436"/>
          </a:xfrm>
          <a:prstGeom prst="rect">
            <a:avLst/>
          </a:prstGeom>
        </p:spPr>
      </p:pic>
      <p:cxnSp>
        <p:nvCxnSpPr>
          <p:cNvPr id="56" name="Conector recto de flecha 55"/>
          <p:cNvCxnSpPr/>
          <p:nvPr/>
        </p:nvCxnSpPr>
        <p:spPr>
          <a:xfrm flipV="1">
            <a:off x="7913716" y="2435818"/>
            <a:ext cx="656706" cy="485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/>
          <p:cNvCxnSpPr/>
          <p:nvPr/>
        </p:nvCxnSpPr>
        <p:spPr>
          <a:xfrm>
            <a:off x="10108274" y="3486351"/>
            <a:ext cx="1" cy="20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5"/>
          <p:cNvSpPr>
            <a:spLocks noChangeArrowheads="1"/>
          </p:cNvSpPr>
          <p:nvPr/>
        </p:nvSpPr>
        <p:spPr bwMode="auto">
          <a:xfrm>
            <a:off x="9075138" y="3821360"/>
            <a:ext cx="2066271" cy="49244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1" i="0" u="none" strike="noStrike" cap="none" normalizeH="0" baseline="0" dirty="0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kumimoji="0" lang="es-CO" altLang="es-CO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(dplyr)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600" b="1" i="0" u="none" strike="noStrike" cap="none" normalizeH="0" baseline="0" dirty="0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kumimoji="0" lang="es-CO" altLang="es-CO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CO" altLang="es-CO" sz="16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descriptr</a:t>
            </a:r>
            <a:r>
              <a:rPr kumimoji="0" lang="es-CO" altLang="es-CO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s-CO" altLang="es-CO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7" name="Imagen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0941" y="4465697"/>
            <a:ext cx="3323412" cy="2292550"/>
          </a:xfrm>
          <a:prstGeom prst="rect">
            <a:avLst/>
          </a:prstGeom>
        </p:spPr>
      </p:pic>
      <p:cxnSp>
        <p:nvCxnSpPr>
          <p:cNvPr id="68" name="Conector recto de flecha 67"/>
          <p:cNvCxnSpPr/>
          <p:nvPr/>
        </p:nvCxnSpPr>
        <p:spPr>
          <a:xfrm>
            <a:off x="7793141" y="6275091"/>
            <a:ext cx="764771" cy="332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2" descr="https://ih0.redbubble.net/image.522698608.2413/flat,550x550,075,f.u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730" y="59922"/>
            <a:ext cx="655187" cy="75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94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79666" y="359940"/>
            <a:ext cx="8941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 smtClean="0">
                <a:solidFill>
                  <a:srgbClr val="00B050"/>
                </a:solidFill>
              </a:rPr>
              <a:t>¿ALGUNAS FUNCIONES ÚTILES PARA LA GESTIÓN DE PAQUETES EN R?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05777" y="1009855"/>
            <a:ext cx="6559488" cy="1292662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1" u="none" strike="noStrike" cap="none" normalizeH="0" baseline="0" dirty="0" smtClean="0">
                <a:ln>
                  <a:noFill/>
                </a:ln>
                <a:solidFill>
                  <a:srgbClr val="60A0B0"/>
                </a:solidFill>
                <a:effectLst/>
                <a:latin typeface="Consolas" panose="020B0609020204030204" pitchFamily="49" charset="0"/>
              </a:rPr>
              <a:t># Total de paquetes disponibles en CRAN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1" i="0" u="none" strike="noStrike" cap="none" normalizeH="0" baseline="0" dirty="0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available.packages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1" u="none" strike="noStrike" cap="none" normalizeH="0" baseline="0" dirty="0" smtClean="0">
                <a:ln>
                  <a:noFill/>
                </a:ln>
                <a:solidFill>
                  <a:srgbClr val="60A0B0"/>
                </a:solidFill>
                <a:effectLst/>
                <a:latin typeface="Consolas" panose="020B0609020204030204" pitchFamily="49" charset="0"/>
              </a:rPr>
              <a:t># Vista de tabla con la totalidad de paquetes disponibles en CRAN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1" i="0" u="none" strike="noStrike" cap="none" normalizeH="0" baseline="0" dirty="0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CO" altLang="es-CO" sz="1400" b="1" i="0" u="none" strike="noStrike" cap="none" normalizeH="0" baseline="0" dirty="0" err="1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available.packages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1" u="none" strike="noStrike" cap="none" normalizeH="0" baseline="0" dirty="0" smtClean="0">
                <a:ln>
                  <a:noFill/>
                </a:ln>
                <a:solidFill>
                  <a:srgbClr val="60A0B0"/>
                </a:solidFill>
                <a:effectLst/>
                <a:latin typeface="Consolas" panose="020B0609020204030204" pitchFamily="49" charset="0"/>
              </a:rPr>
              <a:t># Total de paquetes disponibles en CRAN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1" i="0" u="none" strike="noStrike" cap="none" normalizeH="0" baseline="0" dirty="0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nrow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CO" altLang="es-CO" sz="1400" b="1" i="0" u="none" strike="noStrike" cap="none" normalizeH="0" baseline="0" dirty="0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available.packages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05777" y="2952300"/>
            <a:ext cx="6161943" cy="430887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1" u="none" strike="noStrike" cap="none" normalizeH="0" baseline="0" dirty="0" smtClean="0">
                <a:ln>
                  <a:noFill/>
                </a:ln>
                <a:solidFill>
                  <a:srgbClr val="60A0B0"/>
                </a:solidFill>
                <a:effectLst/>
                <a:latin typeface="Consolas" panose="020B0609020204030204" pitchFamily="49" charset="0"/>
              </a:rPr>
              <a:t># Rutas de ubicación de los paquetes disponibles en el equipo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1" i="0" u="none" strike="noStrike" cap="none" normalizeH="0" baseline="0" dirty="0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CO" altLang="es-CO" sz="1400" b="1" i="0" u="none" strike="noStrike" cap="none" normalizeH="0" baseline="0" dirty="0" err="1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libPaths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5777" y="4090635"/>
            <a:ext cx="5665012" cy="430887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1" u="none" strike="noStrike" cap="none" normalizeH="0" baseline="0" dirty="0" smtClean="0">
                <a:ln>
                  <a:noFill/>
                </a:ln>
                <a:solidFill>
                  <a:srgbClr val="60A0B0"/>
                </a:solidFill>
                <a:effectLst/>
                <a:latin typeface="Consolas" panose="020B0609020204030204" pitchFamily="49" charset="0"/>
              </a:rPr>
              <a:t># Librerías descargadas y disponibles para ser empleadas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1" i="0" u="none" strike="noStrike" cap="none" normalizeH="0" baseline="0" dirty="0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705777" y="5228970"/>
            <a:ext cx="5466240" cy="430887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1" u="none" strike="noStrike" cap="none" normalizeH="0" baseline="0" dirty="0" smtClean="0">
                <a:ln>
                  <a:noFill/>
                </a:ln>
                <a:solidFill>
                  <a:srgbClr val="60A0B0"/>
                </a:solidFill>
                <a:effectLst/>
                <a:latin typeface="Consolas" panose="020B0609020204030204" pitchFamily="49" charset="0"/>
              </a:rPr>
              <a:t># Librerías en memoria - instaladas mediante library()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1" i="0" u="none" strike="noStrike" cap="none" normalizeH="0" baseline="0" dirty="0" err="1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2" descr="https://ih0.redbubble.net/image.522698608.2413/flat,550x550,075,f.u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629" y="247472"/>
            <a:ext cx="655187" cy="75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37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79666" y="359940"/>
            <a:ext cx="8941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 smtClean="0">
                <a:solidFill>
                  <a:srgbClr val="00B050"/>
                </a:solidFill>
              </a:rPr>
              <a:t>¿ALGUNAS FUNCIONES ÚTILES PARA LA GESTIÓN DE PAQUETES EN R?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82256" y="1148135"/>
            <a:ext cx="5466240" cy="215443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1" u="none" strike="noStrike" cap="none" normalizeH="0" baseline="0" dirty="0" smtClean="0">
                <a:ln>
                  <a:noFill/>
                </a:ln>
                <a:solidFill>
                  <a:srgbClr val="60A0B0"/>
                </a:solidFill>
                <a:effectLst/>
                <a:latin typeface="Consolas" panose="020B0609020204030204" pitchFamily="49" charset="0"/>
              </a:rPr>
              <a:t># Descripción de librerías instaladas en el equipo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1" i="0" u="none" strike="noStrike" cap="none" normalizeH="0" baseline="0" dirty="0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installed.packages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1" u="none" strike="noStrike" cap="none" normalizeH="0" baseline="0" dirty="0" smtClean="0">
                <a:ln>
                  <a:noFill/>
                </a:ln>
                <a:solidFill>
                  <a:srgbClr val="60A0B0"/>
                </a:solidFill>
                <a:effectLst/>
                <a:latin typeface="Consolas" panose="020B0609020204030204" pitchFamily="49" charset="0"/>
              </a:rPr>
              <a:t># Total de librerías instaladas en el equipo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1" i="0" u="none" strike="noStrike" cap="none" normalizeH="0" baseline="0" dirty="0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nrow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CO" altLang="es-CO" sz="1400" b="1" i="0" u="none" strike="noStrike" cap="none" normalizeH="0" baseline="0" dirty="0" err="1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installed.packages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1" u="none" strike="noStrike" cap="none" normalizeH="0" baseline="0" dirty="0" smtClean="0">
                <a:ln>
                  <a:noFill/>
                </a:ln>
                <a:solidFill>
                  <a:srgbClr val="60A0B0"/>
                </a:solidFill>
                <a:effectLst/>
                <a:latin typeface="Consolas" panose="020B0609020204030204" pitchFamily="49" charset="0"/>
              </a:rPr>
              <a:t># Primeras 5 librerías instaladas en el equipo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1" i="0" u="none" strike="noStrike" cap="none" normalizeH="0" baseline="0" dirty="0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CO" altLang="es-CO" sz="1400" b="1" i="0" u="none" strike="noStrike" cap="none" normalizeH="0" baseline="0" dirty="0" err="1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installed.packages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1" u="none" strike="noStrike" cap="none" normalizeH="0" baseline="0" dirty="0" smtClean="0">
                <a:ln>
                  <a:noFill/>
                </a:ln>
                <a:solidFill>
                  <a:srgbClr val="60A0B0"/>
                </a:solidFill>
                <a:effectLst/>
                <a:latin typeface="Consolas" panose="020B0609020204030204" pitchFamily="49" charset="0"/>
              </a:rPr>
              <a:t># Últimas 5 librerías instaladas en el equipo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1" i="0" u="none" strike="noStrike" cap="none" normalizeH="0" baseline="0" dirty="0" err="1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tail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CO" altLang="es-CO" sz="1400" b="1" i="0" u="none" strike="noStrike" cap="none" normalizeH="0" baseline="0" dirty="0" err="1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installed.packages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1" u="none" strike="noStrike" cap="none" normalizeH="0" baseline="0" dirty="0" smtClean="0">
                <a:ln>
                  <a:noFill/>
                </a:ln>
                <a:solidFill>
                  <a:srgbClr val="60A0B0"/>
                </a:solidFill>
                <a:effectLst/>
                <a:latin typeface="Consolas" panose="020B0609020204030204" pitchFamily="49" charset="0"/>
              </a:rPr>
              <a:t># Vista de tabla con librerías instaladas en el equipo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1" i="0" u="none" strike="noStrike" cap="none" normalizeH="0" baseline="0" dirty="0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CO" altLang="es-CO" sz="1400" b="1" i="0" u="none" strike="noStrike" cap="none" normalizeH="0" baseline="0" dirty="0" err="1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installed.packages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36795" y="3920783"/>
            <a:ext cx="7752122" cy="1292662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1" u="none" strike="noStrike" cap="none" normalizeH="0" baseline="0" dirty="0" smtClean="0">
                <a:ln>
                  <a:noFill/>
                </a:ln>
                <a:solidFill>
                  <a:srgbClr val="60A0B0"/>
                </a:solidFill>
                <a:effectLst/>
                <a:latin typeface="Consolas" panose="020B0609020204030204" pitchFamily="49" charset="0"/>
              </a:rPr>
              <a:t># Viñetas disponibles - tutoriales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1" i="0" u="none" strike="noStrike" cap="none" normalizeH="0" baseline="0" dirty="0" err="1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vignette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1" u="none" strike="noStrike" cap="none" normalizeH="0" baseline="0" dirty="0" smtClean="0">
                <a:ln>
                  <a:noFill/>
                </a:ln>
                <a:solidFill>
                  <a:srgbClr val="60A0B0"/>
                </a:solidFill>
                <a:effectLst/>
                <a:latin typeface="Consolas" panose="020B0609020204030204" pitchFamily="49" charset="0"/>
              </a:rPr>
              <a:t># Tutoriales disponibles en la web para los paquetes descargados en el equipo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1" i="0" u="none" strike="noStrike" cap="none" normalizeH="0" baseline="0" dirty="0" err="1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browseVignettes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es-CO" altLang="es-CO" sz="1400" b="0" i="1" u="none" strike="noStrike" cap="none" normalizeH="0" baseline="0" dirty="0" smtClean="0">
                <a:ln>
                  <a:noFill/>
                </a:ln>
                <a:solidFill>
                  <a:srgbClr val="60A0B0"/>
                </a:solidFill>
                <a:effectLst/>
                <a:latin typeface="Consolas" panose="020B0609020204030204" pitchFamily="49" charset="0"/>
              </a:rPr>
              <a:t># Tutoriales web disponibles para un paquete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1" u="none" strike="noStrike" cap="none" normalizeH="0" baseline="0" dirty="0" smtClean="0">
                <a:ln>
                  <a:noFill/>
                </a:ln>
                <a:solidFill>
                  <a:srgbClr val="60A0B0"/>
                </a:solidFill>
                <a:effectLst/>
                <a:latin typeface="Consolas" panose="020B0609020204030204" pitchFamily="49" charset="0"/>
              </a:rPr>
              <a:t># Ejemplo. Paquete dplyr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1" i="0" u="none" strike="noStrike" cap="none" normalizeH="0" baseline="0" dirty="0" err="1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browseVignettes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CO" altLang="es-CO" sz="1400" b="0" i="0" u="none" strike="noStrike" cap="none" normalizeH="0" baseline="0" dirty="0" err="1" smtClean="0">
                <a:ln>
                  <a:noFill/>
                </a:ln>
                <a:solidFill>
                  <a:srgbClr val="902000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902000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4070A0"/>
                </a:solidFill>
                <a:effectLst/>
                <a:latin typeface="Consolas" panose="020B0609020204030204" pitchFamily="49" charset="0"/>
              </a:rPr>
              <a:t>"dplyr"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2" descr="https://ih0.redbubble.net/image.522698608.2413/flat,550x550,075,f.u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629" y="247472"/>
            <a:ext cx="655187" cy="75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33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79666" y="359940"/>
            <a:ext cx="8941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 smtClean="0">
                <a:solidFill>
                  <a:srgbClr val="00B050"/>
                </a:solidFill>
              </a:rPr>
              <a:t>¿ALGUNAS FUNCIONES ÚTILES PARA LA GESTIÓN DE PAQUETES EN R?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11385" y="1143444"/>
            <a:ext cx="6261329" cy="430887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1" u="none" strike="noStrike" cap="none" normalizeH="0" baseline="0" dirty="0" smtClean="0">
                <a:ln>
                  <a:noFill/>
                </a:ln>
                <a:solidFill>
                  <a:srgbClr val="60A0B0"/>
                </a:solidFill>
                <a:effectLst/>
                <a:latin typeface="Consolas" panose="020B0609020204030204" pitchFamily="49" charset="0"/>
              </a:rPr>
              <a:t># Descripción detallada de un paquete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CO" altLang="es-CO" sz="1400" b="0" i="1" u="none" strike="noStrike" cap="none" normalizeH="0" baseline="0" dirty="0" smtClean="0">
                <a:ln>
                  <a:noFill/>
                </a:ln>
                <a:solidFill>
                  <a:srgbClr val="60A0B0"/>
                </a:solidFill>
                <a:effectLst/>
                <a:latin typeface="Consolas" panose="020B0609020204030204" pitchFamily="49" charset="0"/>
              </a:rPr>
              <a:t># Ejemplo. Paquete dplyr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1" i="0" u="none" strike="noStrike" cap="none" normalizeH="0" baseline="0" dirty="0" err="1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packageDescription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4070A0"/>
                </a:solidFill>
                <a:effectLst/>
                <a:latin typeface="Consolas" panose="020B0609020204030204" pitchFamily="49" charset="0"/>
              </a:rPr>
              <a:t>"dplyr"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11385" y="2793510"/>
            <a:ext cx="6957033" cy="646331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1" u="none" strike="noStrike" cap="none" normalizeH="0" baseline="0" dirty="0" smtClean="0">
                <a:ln>
                  <a:noFill/>
                </a:ln>
                <a:solidFill>
                  <a:srgbClr val="60A0B0"/>
                </a:solidFill>
                <a:effectLst/>
                <a:latin typeface="Consolas" panose="020B0609020204030204" pitchFamily="49" charset="0"/>
              </a:rPr>
              <a:t># Versiones descargadas vs disponibles en CRAN para nuestros paquetes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1" i="0" u="none" strike="noStrike" cap="none" normalizeH="0" baseline="0" dirty="0" err="1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old.packages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1" i="0" u="none" strike="noStrike" cap="none" normalizeH="0" baseline="0" dirty="0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CO" altLang="es-CO" sz="1400" b="1" i="0" u="none" strike="noStrike" cap="none" normalizeH="0" baseline="0" dirty="0" err="1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old.packages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11385" y="4844738"/>
            <a:ext cx="8249053" cy="861774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1" u="none" strike="noStrike" cap="none" normalizeH="0" baseline="0" dirty="0" smtClean="0">
                <a:ln>
                  <a:noFill/>
                </a:ln>
                <a:solidFill>
                  <a:srgbClr val="60A0B0"/>
                </a:solidFill>
                <a:effectLst/>
                <a:latin typeface="Consolas" panose="020B0609020204030204" pitchFamily="49" charset="0"/>
              </a:rPr>
              <a:t># Listado de funciones que hacen parte de un paquete de R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CO" altLang="es-CO" sz="1400" b="0" i="1" u="none" strike="noStrike" cap="none" normalizeH="0" baseline="0" dirty="0" smtClean="0">
                <a:ln>
                  <a:noFill/>
                </a:ln>
                <a:solidFill>
                  <a:srgbClr val="60A0B0"/>
                </a:solidFill>
                <a:effectLst/>
                <a:latin typeface="Consolas" panose="020B0609020204030204" pitchFamily="49" charset="0"/>
              </a:rPr>
              <a:t># Ejemplo. Paquete dplyr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1" i="0" u="none" strike="noStrike" cap="none" normalizeH="0" baseline="0" dirty="0" err="1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lsf.str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407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CO" altLang="es-CO" sz="1400" b="0" i="0" u="none" strike="noStrike" cap="none" normalizeH="0" baseline="0" dirty="0" err="1" smtClean="0">
                <a:ln>
                  <a:noFill/>
                </a:ln>
                <a:solidFill>
                  <a:srgbClr val="4070A0"/>
                </a:solidFill>
                <a:effectLst/>
                <a:latin typeface="Consolas" panose="020B0609020204030204" pitchFamily="49" charset="0"/>
              </a:rPr>
              <a:t>package:dplyr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407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1" u="none" strike="noStrike" cap="none" normalizeH="0" baseline="0" dirty="0" smtClean="0">
                <a:ln>
                  <a:noFill/>
                </a:ln>
                <a:solidFill>
                  <a:srgbClr val="60A0B0"/>
                </a:solidFill>
                <a:effectLst/>
                <a:latin typeface="Consolas" panose="020B0609020204030204" pitchFamily="49" charset="0"/>
              </a:rPr>
              <a:t># Total de funciones que hacen parte de un paquete de R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CO" altLang="es-CO" sz="1400" b="0" i="1" u="none" strike="noStrike" cap="none" normalizeH="0" baseline="0" dirty="0" smtClean="0">
                <a:ln>
                  <a:noFill/>
                </a:ln>
                <a:solidFill>
                  <a:srgbClr val="60A0B0"/>
                </a:solidFill>
                <a:effectLst/>
                <a:latin typeface="Consolas" panose="020B0609020204030204" pitchFamily="49" charset="0"/>
              </a:rPr>
              <a:t># Ejemplo. Paquete dplyr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1" i="0" u="none" strike="noStrike" cap="none" normalizeH="0" baseline="0" dirty="0" err="1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CO" altLang="es-CO" sz="1400" b="1" i="0" u="none" strike="noStrike" cap="none" normalizeH="0" baseline="0" dirty="0" err="1" smtClean="0">
                <a:ln>
                  <a:noFill/>
                </a:ln>
                <a:solidFill>
                  <a:srgbClr val="007020"/>
                </a:solidFill>
                <a:effectLst/>
                <a:latin typeface="Consolas" panose="020B0609020204030204" pitchFamily="49" charset="0"/>
              </a:rPr>
              <a:t>lsf.str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407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CO" altLang="es-CO" sz="1400" b="0" i="0" u="none" strike="noStrike" cap="none" normalizeH="0" baseline="0" dirty="0" err="1" smtClean="0">
                <a:ln>
                  <a:noFill/>
                </a:ln>
                <a:solidFill>
                  <a:srgbClr val="4070A0"/>
                </a:solidFill>
                <a:effectLst/>
                <a:latin typeface="Consolas" panose="020B0609020204030204" pitchFamily="49" charset="0"/>
              </a:rPr>
              <a:t>package:dplyr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4070A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es-CO" altLang="es-CO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https://ih0.redbubble.net/image.522698608.2413/flat,550x550,075,f.u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629" y="247472"/>
            <a:ext cx="655187" cy="75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73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h0.redbubble.net/image.522698608.2413/flat,550x550,075,f.u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629" y="247472"/>
            <a:ext cx="655187" cy="75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2452254" y="2421694"/>
            <a:ext cx="7398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 smtClean="0"/>
              <a:t>IMPORTAR DATOS A R</a:t>
            </a:r>
            <a:endParaRPr lang="es-CO" sz="4000" b="1" dirty="0"/>
          </a:p>
        </p:txBody>
      </p:sp>
    </p:spTree>
    <p:extLst>
      <p:ext uri="{BB962C8B-B14F-4D97-AF65-F5344CB8AC3E}">
        <p14:creationId xmlns:p14="http://schemas.microsoft.com/office/powerpoint/2010/main" val="40217315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5668</TotalTime>
  <Words>407</Words>
  <Application>Microsoft Office PowerPoint</Application>
  <PresentationFormat>Panorámica</PresentationFormat>
  <Paragraphs>77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Ancizar Sans Extrabold</vt:lpstr>
      <vt:lpstr>Arial</vt:lpstr>
      <vt:lpstr>Calibri</vt:lpstr>
      <vt:lpstr>Calibri Light</vt:lpstr>
      <vt:lpstr>Consolas</vt:lpstr>
      <vt:lpstr>Segoe</vt:lpstr>
      <vt:lpstr>Tema de Office</vt:lpstr>
      <vt:lpstr>Presentación de PowerPoint</vt:lpstr>
      <vt:lpstr>Presentación de PowerPoint</vt:lpstr>
      <vt:lpstr>Popularidad de R – disponibilidad de paquetes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Un minuto en Internet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jm</dc:creator>
  <cp:lastModifiedBy>jm</cp:lastModifiedBy>
  <cp:revision>135</cp:revision>
  <dcterms:created xsi:type="dcterms:W3CDTF">2020-08-14T17:28:51Z</dcterms:created>
  <dcterms:modified xsi:type="dcterms:W3CDTF">2020-10-24T00:20:58Z</dcterms:modified>
</cp:coreProperties>
</file>